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8"/>
  </p:notesMasterIdLst>
  <p:sldIdLst>
    <p:sldId id="256" r:id="rId2"/>
    <p:sldId id="266" r:id="rId3"/>
    <p:sldId id="268" r:id="rId4"/>
    <p:sldId id="267"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4" r:id="rId19"/>
    <p:sldId id="282" r:id="rId20"/>
    <p:sldId id="283" r:id="rId21"/>
    <p:sldId id="285" r:id="rId22"/>
    <p:sldId id="286" r:id="rId23"/>
    <p:sldId id="287" r:id="rId24"/>
    <p:sldId id="288" r:id="rId25"/>
    <p:sldId id="290" r:id="rId26"/>
    <p:sldId id="291"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4" d="100"/>
          <a:sy n="64" d="100"/>
        </p:scale>
        <p:origin x="74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B1C52F-ABD9-4A2C-A65B-C105BCBA4257}" type="datetimeFigureOut">
              <a:rPr lang="en-US" smtClean="0"/>
              <a:t>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DFE362-C774-44EE-B576-3689CBAA1A0D}" type="slidenum">
              <a:rPr lang="en-US" smtClean="0"/>
              <a:t>‹#›</a:t>
            </a:fld>
            <a:endParaRPr lang="en-US"/>
          </a:p>
        </p:txBody>
      </p:sp>
    </p:spTree>
    <p:extLst>
      <p:ext uri="{BB962C8B-B14F-4D97-AF65-F5344CB8AC3E}">
        <p14:creationId xmlns:p14="http://schemas.microsoft.com/office/powerpoint/2010/main" val="537951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Notice how methodically each element is proven using the facts provided. Even though something like entering seems self-evident, the fact that the defendant actually crossed the threshold has to be stated in order for the legal analysis to be complete</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19</a:t>
            </a:fld>
            <a:endParaRPr lang="en-US"/>
          </a:p>
        </p:txBody>
      </p:sp>
    </p:spTree>
    <p:extLst>
      <p:ext uri="{BB962C8B-B14F-4D97-AF65-F5344CB8AC3E}">
        <p14:creationId xmlns:p14="http://schemas.microsoft.com/office/powerpoint/2010/main" val="2372260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Notice how methodically each element is proven using the facts provided. Even though something like entering seems self-evident, the fact that the defendant actually crossed the threshold has to be stated in order for the legal analysis to be complete</a:t>
            </a:r>
            <a:endParaRPr lang="en-US" dirty="0"/>
          </a:p>
        </p:txBody>
      </p:sp>
      <p:sp>
        <p:nvSpPr>
          <p:cNvPr id="4" name="Slide Number Placeholder 3"/>
          <p:cNvSpPr>
            <a:spLocks noGrp="1"/>
          </p:cNvSpPr>
          <p:nvPr>
            <p:ph type="sldNum" sz="quarter" idx="10"/>
          </p:nvPr>
        </p:nvSpPr>
        <p:spPr/>
        <p:txBody>
          <a:bodyPr/>
          <a:lstStyle/>
          <a:p>
            <a:fld id="{6FDFE362-C774-44EE-B576-3689CBAA1A0D}" type="slidenum">
              <a:rPr lang="en-US" smtClean="0"/>
              <a:t>25</a:t>
            </a:fld>
            <a:endParaRPr lang="en-US"/>
          </a:p>
        </p:txBody>
      </p:sp>
    </p:spTree>
    <p:extLst>
      <p:ext uri="{BB962C8B-B14F-4D97-AF65-F5344CB8AC3E}">
        <p14:creationId xmlns:p14="http://schemas.microsoft.com/office/powerpoint/2010/main" val="7230187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2/9/2020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2/9/2020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2/9/2020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2/9/2020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IRAC</a:t>
            </a:r>
            <a:endParaRPr lang="en-US" dirty="0"/>
          </a:p>
        </p:txBody>
      </p:sp>
      <p:sp>
        <p:nvSpPr>
          <p:cNvPr id="3" name="Subtitle 2"/>
          <p:cNvSpPr>
            <a:spLocks noGrp="1"/>
          </p:cNvSpPr>
          <p:nvPr>
            <p:ph type="subTitle" idx="1"/>
          </p:nvPr>
        </p:nvSpPr>
        <p:spPr/>
        <p:txBody>
          <a:bodyPr/>
          <a:lstStyle/>
          <a:p>
            <a:r>
              <a:rPr lang="en-GB" dirty="0"/>
              <a:t>Week 4: Tuesday</a:t>
            </a:r>
            <a:endParaRPr lang="en-US" dirty="0"/>
          </a:p>
        </p:txBody>
      </p:sp>
    </p:spTree>
    <p:extLst>
      <p:ext uri="{BB962C8B-B14F-4D97-AF65-F5344CB8AC3E}">
        <p14:creationId xmlns:p14="http://schemas.microsoft.com/office/powerpoint/2010/main" val="893324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1: Contracts Hypothetical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02154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Facts</a:t>
            </a:r>
            <a:endParaRPr lang="en-US" dirty="0"/>
          </a:p>
        </p:txBody>
      </p:sp>
      <p:sp>
        <p:nvSpPr>
          <p:cNvPr id="3" name="Content Placeholder 2"/>
          <p:cNvSpPr>
            <a:spLocks noGrp="1"/>
          </p:cNvSpPr>
          <p:nvPr>
            <p:ph idx="1"/>
          </p:nvPr>
        </p:nvSpPr>
        <p:spPr/>
        <p:txBody>
          <a:bodyPr>
            <a:noAutofit/>
          </a:bodyPr>
          <a:lstStyle/>
          <a:p>
            <a:pPr marL="0" indent="0">
              <a:buNone/>
            </a:pPr>
            <a:r>
              <a:rPr lang="en-GB" sz="2800" dirty="0"/>
              <a:t>An old man who is very ill and near death makes an oral contract with his nephew. The terms of the contract are that the uncle will immediately give his nephew all of his life savings - $100,000 – in return for the nephew’s promise to provide food and shelter for the old man until he dies. The nephew takes the money and supports the old man at a cost of $10,000 a year. The old man lives longer than expects and is still alive after fifteen years, at which point the nephew cuts the old man off without further support.</a:t>
            </a:r>
            <a:endParaRPr lang="en-US" sz="2800" dirty="0"/>
          </a:p>
        </p:txBody>
      </p:sp>
    </p:spTree>
    <p:extLst>
      <p:ext uri="{BB962C8B-B14F-4D97-AF65-F5344CB8AC3E}">
        <p14:creationId xmlns:p14="http://schemas.microsoft.com/office/powerpoint/2010/main" val="1774483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Issue</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Is an oral contract valid after fifteen years?</a:t>
            </a:r>
            <a:endParaRPr lang="en-US" sz="3200" dirty="0"/>
          </a:p>
        </p:txBody>
      </p:sp>
    </p:spTree>
    <p:extLst>
      <p:ext uri="{BB962C8B-B14F-4D97-AF65-F5344CB8AC3E}">
        <p14:creationId xmlns:p14="http://schemas.microsoft.com/office/powerpoint/2010/main" val="4091378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A contract must be in writing if it not possible to perform the contract within one year. –Statute of Frauds-</a:t>
            </a:r>
            <a:endParaRPr lang="en-US" sz="3200" dirty="0"/>
          </a:p>
        </p:txBody>
      </p:sp>
    </p:spTree>
    <p:extLst>
      <p:ext uri="{BB962C8B-B14F-4D97-AF65-F5344CB8AC3E}">
        <p14:creationId xmlns:p14="http://schemas.microsoft.com/office/powerpoint/2010/main" val="4279994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Analysis</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The Statue of Frauds does not state that the contract must be performed within one year. It only states that it must be possible to complete the contract within a year. Since a very </a:t>
            </a:r>
            <a:r>
              <a:rPr lang="en-GB" sz="3200" dirty="0" err="1"/>
              <a:t>ll</a:t>
            </a:r>
            <a:r>
              <a:rPr lang="en-GB" sz="3200" dirty="0"/>
              <a:t>, old man could have died within one year, it is possible that the contract could have been completed.</a:t>
            </a:r>
            <a:endParaRPr lang="en-US" sz="3200" dirty="0"/>
          </a:p>
        </p:txBody>
      </p:sp>
    </p:spTree>
    <p:extLst>
      <p:ext uri="{BB962C8B-B14F-4D97-AF65-F5344CB8AC3E}">
        <p14:creationId xmlns:p14="http://schemas.microsoft.com/office/powerpoint/2010/main" val="21832132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The Statute of Frauds probably does not apply in these circumstances, and the oral contract is not invalid even though it was not completed within on year.</a:t>
            </a:r>
            <a:endParaRPr lang="en-US" sz="3200" dirty="0"/>
          </a:p>
        </p:txBody>
      </p:sp>
    </p:spTree>
    <p:extLst>
      <p:ext uri="{BB962C8B-B14F-4D97-AF65-F5344CB8AC3E}">
        <p14:creationId xmlns:p14="http://schemas.microsoft.com/office/powerpoint/2010/main" val="1087578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2: Civil Procedure Hypothetical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05437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Facts</a:t>
            </a:r>
            <a:endParaRPr lang="en-US" dirty="0"/>
          </a:p>
        </p:txBody>
      </p:sp>
      <p:sp>
        <p:nvSpPr>
          <p:cNvPr id="3" name="Content Placeholder 2"/>
          <p:cNvSpPr>
            <a:spLocks noGrp="1"/>
          </p:cNvSpPr>
          <p:nvPr>
            <p:ph idx="1"/>
          </p:nvPr>
        </p:nvSpPr>
        <p:spPr>
          <a:xfrm>
            <a:off x="680321" y="2025143"/>
            <a:ext cx="9613861" cy="3599316"/>
          </a:xfrm>
        </p:spPr>
        <p:txBody>
          <a:bodyPr>
            <a:noAutofit/>
          </a:bodyPr>
          <a:lstStyle/>
          <a:p>
            <a:pPr marL="514350" indent="-514350">
              <a:buAutoNum type="arabicPeriod"/>
            </a:pPr>
            <a:r>
              <a:rPr lang="en-GB" sz="2800" dirty="0"/>
              <a:t>Patricia sues Daniel in federal court over money that she says he owes her.</a:t>
            </a:r>
          </a:p>
          <a:p>
            <a:pPr marL="514350" indent="-514350">
              <a:buAutoNum type="arabicPeriod"/>
            </a:pPr>
            <a:r>
              <a:rPr lang="en-GB" sz="2800" dirty="0"/>
              <a:t>She wins her case.</a:t>
            </a:r>
          </a:p>
          <a:p>
            <a:pPr marL="514350" indent="-514350">
              <a:buAutoNum type="arabicPeriod"/>
            </a:pPr>
            <a:r>
              <a:rPr lang="en-GB" sz="2800" dirty="0"/>
              <a:t>Danial appeals the decision in the federal appellate court, which overturns the lower courts decision on a technical error.</a:t>
            </a:r>
          </a:p>
          <a:p>
            <a:pPr marL="514350" indent="-514350">
              <a:buAutoNum type="arabicPeriod"/>
            </a:pPr>
            <a:r>
              <a:rPr lang="en-GB" sz="2800" dirty="0"/>
              <a:t>Patricia appeals to the U.S Supreme court, and the court refuses to hear the case.</a:t>
            </a:r>
          </a:p>
          <a:p>
            <a:pPr marL="514350" indent="-514350">
              <a:buAutoNum type="arabicPeriod"/>
            </a:pPr>
            <a:r>
              <a:rPr lang="en-GB" sz="2800" dirty="0"/>
              <a:t>Patricia attempts to sue Daniel a </a:t>
            </a:r>
            <a:r>
              <a:rPr lang="en-GB" sz="2800" dirty="0" err="1"/>
              <a:t>seond</a:t>
            </a:r>
            <a:r>
              <a:rPr lang="en-GB" sz="2800" dirty="0"/>
              <a:t> time in the state court system over the same issue of the money she says he owes her.</a:t>
            </a:r>
            <a:endParaRPr lang="en-US" sz="2800" dirty="0"/>
          </a:p>
        </p:txBody>
      </p:sp>
    </p:spTree>
    <p:extLst>
      <p:ext uri="{BB962C8B-B14F-4D97-AF65-F5344CB8AC3E}">
        <p14:creationId xmlns:p14="http://schemas.microsoft.com/office/powerpoint/2010/main" val="3265195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Issue</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Does the fact that Patricia took her case to the highest federal court and lot prevent her from starting the same case in a state court?</a:t>
            </a:r>
            <a:endParaRPr lang="en-US" sz="3200" dirty="0"/>
          </a:p>
        </p:txBody>
      </p:sp>
    </p:spTree>
    <p:extLst>
      <p:ext uri="{BB962C8B-B14F-4D97-AF65-F5344CB8AC3E}">
        <p14:creationId xmlns:p14="http://schemas.microsoft.com/office/powerpoint/2010/main" val="6387227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The principle of </a:t>
            </a:r>
            <a:r>
              <a:rPr lang="en-GB" sz="3200" i="1" dirty="0"/>
              <a:t>res judicata </a:t>
            </a:r>
            <a:r>
              <a:rPr lang="en-GB" sz="3200" dirty="0"/>
              <a:t>states that once a final judgement on the merits has been made a particular case, the plaintiff is barred from bringing that same case against the same defendant in the same or different court.</a:t>
            </a:r>
            <a:endParaRPr lang="en-US" sz="3200" dirty="0"/>
          </a:p>
        </p:txBody>
      </p:sp>
    </p:spTree>
    <p:extLst>
      <p:ext uri="{BB962C8B-B14F-4D97-AF65-F5344CB8AC3E}">
        <p14:creationId xmlns:p14="http://schemas.microsoft.com/office/powerpoint/2010/main" val="3942314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Analysis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sz="3200" dirty="0"/>
              <a:t>Since Patricia appealed the case to the highest court, a final judgment is considered to have been made on the matter. She has exhausted all of the potential appeals by going to the highest court which has ruled on her case. If she attempts to bring the same cause of action (i.e. the same particular facts and controversy) in state court, then Daniel can argue to have the case thrown out of court using the principle of res judicata.</a:t>
            </a:r>
          </a:p>
        </p:txBody>
      </p:sp>
    </p:spTree>
    <p:extLst>
      <p:ext uri="{BB962C8B-B14F-4D97-AF65-F5344CB8AC3E}">
        <p14:creationId xmlns:p14="http://schemas.microsoft.com/office/powerpoint/2010/main" val="1389470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endParaRPr lang="en-US" dirty="0"/>
          </a:p>
        </p:txBody>
      </p:sp>
      <p:sp>
        <p:nvSpPr>
          <p:cNvPr id="3" name="Content Placeholder 2"/>
          <p:cNvSpPr>
            <a:spLocks noGrp="1"/>
          </p:cNvSpPr>
          <p:nvPr>
            <p:ph idx="1"/>
          </p:nvPr>
        </p:nvSpPr>
        <p:spPr/>
        <p:txBody>
          <a:bodyPr>
            <a:normAutofit/>
          </a:bodyPr>
          <a:lstStyle/>
          <a:p>
            <a:pPr marL="0" indent="0">
              <a:buNone/>
            </a:pPr>
            <a:r>
              <a:rPr lang="en-GB" sz="3200" dirty="0"/>
              <a:t>Patricia cannot bring the case in state court.</a:t>
            </a:r>
            <a:endParaRPr lang="en-US" sz="3200" dirty="0"/>
          </a:p>
        </p:txBody>
      </p:sp>
    </p:spTree>
    <p:extLst>
      <p:ext uri="{BB962C8B-B14F-4D97-AF65-F5344CB8AC3E}">
        <p14:creationId xmlns:p14="http://schemas.microsoft.com/office/powerpoint/2010/main" val="2771082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3: Criminal Law Hypothetical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84603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Facts</a:t>
            </a:r>
            <a:endParaRPr lang="en-US" dirty="0"/>
          </a:p>
        </p:txBody>
      </p:sp>
      <p:sp>
        <p:nvSpPr>
          <p:cNvPr id="3" name="Content Placeholder 2"/>
          <p:cNvSpPr>
            <a:spLocks noGrp="1"/>
          </p:cNvSpPr>
          <p:nvPr>
            <p:ph idx="1"/>
          </p:nvPr>
        </p:nvSpPr>
        <p:spPr>
          <a:xfrm>
            <a:off x="680321" y="2025143"/>
            <a:ext cx="9613861" cy="3599316"/>
          </a:xfrm>
        </p:spPr>
        <p:txBody>
          <a:bodyPr>
            <a:noAutofit/>
          </a:bodyPr>
          <a:lstStyle/>
          <a:p>
            <a:pPr marL="0" indent="0">
              <a:buNone/>
            </a:pPr>
            <a:r>
              <a:rPr lang="en-US" sz="2800" dirty="0"/>
              <a:t>Just as the sun is setting one night, Carl sees that the door to Vince's house is ajar. Carl knows that Vince has a home office in which there is expensive computer equipment. Carl pushes the unlocked door open, walks into the house and steals Vince's computer equipment that is valued at well over $5000.</a:t>
            </a:r>
          </a:p>
        </p:txBody>
      </p:sp>
    </p:spTree>
    <p:extLst>
      <p:ext uri="{BB962C8B-B14F-4D97-AF65-F5344CB8AC3E}">
        <p14:creationId xmlns:p14="http://schemas.microsoft.com/office/powerpoint/2010/main" val="3742230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Issue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Is opening an unlocked door to a building at twilight to commit a theft sufficient to constitute a charge of burglary?</a:t>
            </a:r>
          </a:p>
        </p:txBody>
      </p:sp>
    </p:spTree>
    <p:extLst>
      <p:ext uri="{BB962C8B-B14F-4D97-AF65-F5344CB8AC3E}">
        <p14:creationId xmlns:p14="http://schemas.microsoft.com/office/powerpoint/2010/main" val="4275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Element 1) Although the door was ajar and unlocked, Carl's merely opening the door was sufficient minimal force to constitute a breaking since the nearly shut door was meant to deter unwanted entry. No actual breaking of the door or lock is necessary.</a:t>
            </a:r>
          </a:p>
        </p:txBody>
      </p:sp>
    </p:spTree>
    <p:extLst>
      <p:ext uri="{BB962C8B-B14F-4D97-AF65-F5344CB8AC3E}">
        <p14:creationId xmlns:p14="http://schemas.microsoft.com/office/powerpoint/2010/main" val="1986042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Element 1) Although the door was ajar and unlocked, Carl's merely opening the door was sufficient minimal force to constitute a breaking since the nearly shut door was meant to deter unwanted entry. No actual breaking of the door or lock is necessary.</a:t>
            </a:r>
          </a:p>
        </p:txBody>
      </p:sp>
    </p:spTree>
    <p:extLst>
      <p:ext uri="{BB962C8B-B14F-4D97-AF65-F5344CB8AC3E}">
        <p14:creationId xmlns:p14="http://schemas.microsoft.com/office/powerpoint/2010/main" val="10618849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Analysis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3200" dirty="0"/>
              <a:t>Elements 2, 3 and 4) Carl clearly entered the house, which is not his own. The house is considered a dwelling since Vince regularly uses the house for sleeping purposes.</a:t>
            </a:r>
          </a:p>
          <a:p>
            <a:pPr marL="0" indent="0">
              <a:buNone/>
            </a:pPr>
            <a:r>
              <a:rPr lang="en-US" sz="3200" dirty="0"/>
              <a:t>Element 5) Whether it would be considered night at twilight is determined by whether Vince's face could be discerned in natural light at that hour.</a:t>
            </a:r>
          </a:p>
          <a:p>
            <a:pPr marL="0" indent="0">
              <a:buNone/>
            </a:pPr>
            <a:r>
              <a:rPr lang="en-US" sz="3200" dirty="0"/>
              <a:t>Element 6) Stealing items worth $5000 is a felony in all states.</a:t>
            </a:r>
          </a:p>
        </p:txBody>
      </p:sp>
    </p:spTree>
    <p:extLst>
      <p:ext uri="{BB962C8B-B14F-4D97-AF65-F5344CB8AC3E}">
        <p14:creationId xmlns:p14="http://schemas.microsoft.com/office/powerpoint/2010/main" val="420717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Vince is probably subject to a charge of burglary even though it was not technically nighttime and the door was unlocked.</a:t>
            </a:r>
          </a:p>
        </p:txBody>
      </p:sp>
    </p:spTree>
    <p:extLst>
      <p:ext uri="{BB962C8B-B14F-4D97-AF65-F5344CB8AC3E}">
        <p14:creationId xmlns:p14="http://schemas.microsoft.com/office/powerpoint/2010/main" val="4294161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Example 3: Torts Hypothetical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16680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Facts</a:t>
            </a:r>
            <a:endParaRPr lang="en-US" dirty="0"/>
          </a:p>
        </p:txBody>
      </p:sp>
      <p:sp>
        <p:nvSpPr>
          <p:cNvPr id="3" name="Content Placeholder 2"/>
          <p:cNvSpPr>
            <a:spLocks noGrp="1"/>
          </p:cNvSpPr>
          <p:nvPr>
            <p:ph idx="1"/>
          </p:nvPr>
        </p:nvSpPr>
        <p:spPr>
          <a:xfrm>
            <a:off x="680321" y="2025143"/>
            <a:ext cx="9613861" cy="3599316"/>
          </a:xfrm>
        </p:spPr>
        <p:txBody>
          <a:bodyPr>
            <a:noAutofit/>
          </a:bodyPr>
          <a:lstStyle/>
          <a:p>
            <a:pPr marL="0" indent="0">
              <a:buNone/>
            </a:pPr>
            <a:r>
              <a:rPr lang="en-US" sz="2800" dirty="0"/>
              <a:t>Peter and Doug are neighbors who hate one another.</a:t>
            </a:r>
          </a:p>
          <a:p>
            <a:pPr marL="0" indent="0">
              <a:buNone/>
            </a:pPr>
            <a:endParaRPr lang="en-US" sz="2800" dirty="0"/>
          </a:p>
          <a:p>
            <a:pPr marL="0" indent="0">
              <a:buNone/>
            </a:pPr>
            <a:r>
              <a:rPr lang="en-US" sz="2800" dirty="0"/>
              <a:t>One day, Doug is nailing some boards together on the common sidewalk that he shares with Peter.</a:t>
            </a:r>
          </a:p>
          <a:p>
            <a:pPr marL="0" indent="0">
              <a:buNone/>
            </a:pPr>
            <a:endParaRPr lang="en-US" sz="2800" dirty="0"/>
          </a:p>
          <a:p>
            <a:pPr marL="0" indent="0">
              <a:buNone/>
            </a:pPr>
            <a:r>
              <a:rPr lang="en-US" sz="2800" dirty="0"/>
              <a:t>In a classic slapstick comedy move, Doug picks up a board just as Peter is passing behind him and swings around so that the back end hits Peter in the head.</a:t>
            </a:r>
          </a:p>
          <a:p>
            <a:pPr marL="0" indent="0">
              <a:buNone/>
            </a:pPr>
            <a:endParaRPr lang="en-US" sz="2800" dirty="0"/>
          </a:p>
          <a:p>
            <a:pPr marL="0" indent="0">
              <a:buNone/>
            </a:pPr>
            <a:r>
              <a:rPr lang="en-US" sz="2800" dirty="0"/>
              <a:t>The smack in the head causes substantial injury to Peter.</a:t>
            </a:r>
          </a:p>
        </p:txBody>
      </p:sp>
    </p:spTree>
    <p:extLst>
      <p:ext uri="{BB962C8B-B14F-4D97-AF65-F5344CB8AC3E}">
        <p14:creationId xmlns:p14="http://schemas.microsoft.com/office/powerpoint/2010/main" val="2199744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Issue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Is existing malice between two people enough to show the intent necessary for liability for battery?</a:t>
            </a:r>
          </a:p>
          <a:p>
            <a:pPr marL="0" indent="0">
              <a:buNone/>
            </a:pPr>
            <a:endParaRPr lang="en-US" sz="3200" dirty="0"/>
          </a:p>
        </p:txBody>
      </p:sp>
    </p:spTree>
    <p:extLst>
      <p:ext uri="{BB962C8B-B14F-4D97-AF65-F5344CB8AC3E}">
        <p14:creationId xmlns:p14="http://schemas.microsoft.com/office/powerpoint/2010/main" val="20573438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Rule</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The three elements of battery are: 1) a harmful touching of another person 2) the defendant caused the touching to occur directly or indirectly and 3) the touching was intentional.</a:t>
            </a:r>
          </a:p>
        </p:txBody>
      </p:sp>
    </p:spTree>
    <p:extLst>
      <p:ext uri="{BB962C8B-B14F-4D97-AF65-F5344CB8AC3E}">
        <p14:creationId xmlns:p14="http://schemas.microsoft.com/office/powerpoint/2010/main" val="3226123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Analysis</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3200" dirty="0"/>
              <a:t>Element 1) The hitting of Peter in the head with a board is considered harmful since it caused substantial injury.</a:t>
            </a:r>
          </a:p>
          <a:p>
            <a:pPr marL="0" indent="0">
              <a:buNone/>
            </a:pPr>
            <a:endParaRPr lang="en-US" sz="3200" dirty="0"/>
          </a:p>
          <a:p>
            <a:pPr marL="0" indent="0">
              <a:buNone/>
            </a:pPr>
            <a:r>
              <a:rPr lang="en-US" sz="3200" dirty="0"/>
              <a:t>Element 2) Doug directly caused the injury since he was physically holding the board as it swung into Peter.</a:t>
            </a:r>
          </a:p>
          <a:p>
            <a:pPr marL="0" indent="0">
              <a:buNone/>
            </a:pPr>
            <a:endParaRPr lang="en-US" sz="3200" dirty="0"/>
          </a:p>
          <a:p>
            <a:pPr marL="0" indent="0">
              <a:buNone/>
            </a:pPr>
            <a:r>
              <a:rPr lang="en-US" sz="3200" dirty="0"/>
              <a:t>Element 3) The question of whether Doug intended to hit Peter is a matter of fact that must be decided by a jury. The fact that Doug hated Peter may weigh in the matter but is not dispositive. Doug must have known that Peter was behind him and intentionally swung the board so as to purposefully harm Peter.</a:t>
            </a:r>
          </a:p>
        </p:txBody>
      </p:sp>
    </p:spTree>
    <p:extLst>
      <p:ext uri="{BB962C8B-B14F-4D97-AF65-F5344CB8AC3E}">
        <p14:creationId xmlns:p14="http://schemas.microsoft.com/office/powerpoint/2010/main" val="2452913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a:t>Without further evidence, the facts do not appear to indicate the intent necessary for Peter to sue Doug for the tort of battery.</a:t>
            </a:r>
          </a:p>
        </p:txBody>
      </p:sp>
    </p:spTree>
    <p:extLst>
      <p:ext uri="{BB962C8B-B14F-4D97-AF65-F5344CB8AC3E}">
        <p14:creationId xmlns:p14="http://schemas.microsoft.com/office/powerpoint/2010/main" val="374221730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1608</TotalTime>
  <Words>1139</Words>
  <Application>Microsoft Office PowerPoint</Application>
  <PresentationFormat>Widescreen</PresentationFormat>
  <Paragraphs>68</Paragraphs>
  <Slides>26</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Trebuchet MS</vt:lpstr>
      <vt:lpstr>Berlin</vt:lpstr>
      <vt:lpstr>IRAC</vt:lpstr>
      <vt:lpstr>Example 1: Contracts Hypothetical</vt:lpstr>
      <vt:lpstr>Facts</vt:lpstr>
      <vt:lpstr>Issue</vt:lpstr>
      <vt:lpstr>Rule</vt:lpstr>
      <vt:lpstr>Analysis</vt:lpstr>
      <vt:lpstr>Conclusion</vt:lpstr>
      <vt:lpstr>Example 2: Civil Procedure Hypothetical</vt:lpstr>
      <vt:lpstr>Facts</vt:lpstr>
      <vt:lpstr>Issue</vt:lpstr>
      <vt:lpstr>Rule</vt:lpstr>
      <vt:lpstr>Analysis</vt:lpstr>
      <vt:lpstr>Conclusion</vt:lpstr>
      <vt:lpstr>Example 3: Criminal Law Hypothetical</vt:lpstr>
      <vt:lpstr>Facts</vt:lpstr>
      <vt:lpstr>Issue</vt:lpstr>
      <vt:lpstr>Rule</vt:lpstr>
      <vt:lpstr>Rule</vt:lpstr>
      <vt:lpstr>Analysis</vt:lpstr>
      <vt:lpstr>Conclusion</vt:lpstr>
      <vt:lpstr>Example 3: Torts Hypothetical</vt:lpstr>
      <vt:lpstr>Facts</vt:lpstr>
      <vt:lpstr>Issue</vt:lpstr>
      <vt:lpstr>Rule</vt:lpstr>
      <vt:lpstr>Analysis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IRAC</dc:title>
  <dc:creator>Kathryn Hardy</dc:creator>
  <cp:lastModifiedBy>Kathryn Hardy</cp:lastModifiedBy>
  <cp:revision>11</cp:revision>
  <dcterms:created xsi:type="dcterms:W3CDTF">2020-02-09T02:16:35Z</dcterms:created>
  <dcterms:modified xsi:type="dcterms:W3CDTF">2020-02-10T05:04:58Z</dcterms:modified>
</cp:coreProperties>
</file>